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Roboto Slab 1" charset="1" panose="00000000000000000000"/>
      <p:regular r:id="rId16"/>
    </p:embeddedFont>
    <p:embeddedFont>
      <p:font typeface="Roboto Slab 2" charset="1" panose="00000000000000000000"/>
      <p:regular r:id="rId17"/>
    </p:embeddedFont>
    <p:embeddedFont>
      <p:font typeface="Roboto Slab 1 Bold"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EECE1"/>
        </a:solidFill>
      </p:bgPr>
    </p:bg>
    <p:spTree>
      <p:nvGrpSpPr>
        <p:cNvPr id="1" name=""/>
        <p:cNvGrpSpPr/>
        <p:nvPr/>
      </p:nvGrpSpPr>
      <p:grpSpPr>
        <a:xfrm>
          <a:off x="0" y="0"/>
          <a:ext cx="0" cy="0"/>
          <a:chOff x="0" y="0"/>
          <a:chExt cx="0" cy="0"/>
        </a:xfrm>
      </p:grpSpPr>
      <p:grpSp>
        <p:nvGrpSpPr>
          <p:cNvPr name="Group 2" id="2"/>
          <p:cNvGrpSpPr/>
          <p:nvPr/>
        </p:nvGrpSpPr>
        <p:grpSpPr>
          <a:xfrm rot="0">
            <a:off x="6477822" y="-39255"/>
            <a:ext cx="11810178" cy="10256896"/>
            <a:chOff x="0" y="0"/>
            <a:chExt cx="16047025" cy="13936510"/>
          </a:xfrm>
        </p:grpSpPr>
        <p:sp>
          <p:nvSpPr>
            <p:cNvPr name="Freeform 3" id="3"/>
            <p:cNvSpPr/>
            <p:nvPr/>
          </p:nvSpPr>
          <p:spPr>
            <a:xfrm flipH="false" flipV="false" rot="0">
              <a:off x="0" y="0"/>
              <a:ext cx="16047025" cy="13936472"/>
            </a:xfrm>
            <a:custGeom>
              <a:avLst/>
              <a:gdLst/>
              <a:ahLst/>
              <a:cxnLst/>
              <a:rect r="r" b="b" t="t" l="l"/>
              <a:pathLst>
                <a:path h="13936472" w="16047025">
                  <a:moveTo>
                    <a:pt x="0" y="0"/>
                  </a:moveTo>
                  <a:lnTo>
                    <a:pt x="16047025" y="0"/>
                  </a:lnTo>
                  <a:lnTo>
                    <a:pt x="16047025" y="13936472"/>
                  </a:lnTo>
                  <a:lnTo>
                    <a:pt x="0" y="13936472"/>
                  </a:lnTo>
                  <a:lnTo>
                    <a:pt x="0" y="0"/>
                  </a:lnTo>
                  <a:close/>
                </a:path>
              </a:pathLst>
            </a:custGeom>
            <a:blipFill>
              <a:blip r:embed="rId2"/>
              <a:stretch>
                <a:fillRect l="-7898" t="0" r="-7898" b="0"/>
              </a:stretch>
            </a:blipFill>
          </p:spPr>
        </p:sp>
      </p:grpSp>
      <p:sp>
        <p:nvSpPr>
          <p:cNvPr name="TextBox 4" id="4"/>
          <p:cNvSpPr txBox="true"/>
          <p:nvPr/>
        </p:nvSpPr>
        <p:spPr>
          <a:xfrm rot="0">
            <a:off x="688915" y="4411637"/>
            <a:ext cx="5074920" cy="1355112"/>
          </a:xfrm>
          <a:prstGeom prst="rect">
            <a:avLst/>
          </a:prstGeom>
        </p:spPr>
        <p:txBody>
          <a:bodyPr anchor="t" rtlCol="false" tIns="0" lIns="0" bIns="0" rIns="0">
            <a:spAutoFit/>
          </a:bodyPr>
          <a:lstStyle/>
          <a:p>
            <a:pPr algn="l">
              <a:lnSpc>
                <a:spcPts val="5280"/>
              </a:lnSpc>
            </a:pPr>
            <a:r>
              <a:rPr lang="en-US" sz="4400">
                <a:solidFill>
                  <a:srgbClr val="000000"/>
                </a:solidFill>
                <a:latin typeface="Roboto Slab 1"/>
                <a:ea typeface="Roboto Slab 1"/>
                <a:cs typeface="Roboto Slab 1"/>
                <a:sym typeface="Roboto Slab 1"/>
              </a:rPr>
              <a:t>Acknowledgement of Country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EECE1"/>
        </a:solidFill>
      </p:bgPr>
    </p:bg>
    <p:spTree>
      <p:nvGrpSpPr>
        <p:cNvPr id="1" name=""/>
        <p:cNvGrpSpPr/>
        <p:nvPr/>
      </p:nvGrpSpPr>
      <p:grpSpPr>
        <a:xfrm>
          <a:off x="0" y="0"/>
          <a:ext cx="0" cy="0"/>
          <a:chOff x="0" y="0"/>
          <a:chExt cx="0" cy="0"/>
        </a:xfrm>
      </p:grpSpPr>
      <p:grpSp>
        <p:nvGrpSpPr>
          <p:cNvPr name="Group 2" id="2"/>
          <p:cNvGrpSpPr/>
          <p:nvPr/>
        </p:nvGrpSpPr>
        <p:grpSpPr>
          <a:xfrm rot="0">
            <a:off x="7696200" y="4289488"/>
            <a:ext cx="9476984" cy="1708013"/>
            <a:chOff x="0" y="0"/>
            <a:chExt cx="12635979" cy="2277351"/>
          </a:xfrm>
        </p:grpSpPr>
        <p:sp>
          <p:nvSpPr>
            <p:cNvPr name="Freeform 3" id="3" descr="A black and grey text  AI-generated content may be incorrect."/>
            <p:cNvSpPr/>
            <p:nvPr/>
          </p:nvSpPr>
          <p:spPr>
            <a:xfrm flipH="false" flipV="false" rot="0">
              <a:off x="0" y="0"/>
              <a:ext cx="12635992" cy="2277364"/>
            </a:xfrm>
            <a:custGeom>
              <a:avLst/>
              <a:gdLst/>
              <a:ahLst/>
              <a:cxnLst/>
              <a:rect r="r" b="b" t="t" l="l"/>
              <a:pathLst>
                <a:path h="2277364" w="12635992">
                  <a:moveTo>
                    <a:pt x="0" y="0"/>
                  </a:moveTo>
                  <a:lnTo>
                    <a:pt x="12635992" y="0"/>
                  </a:lnTo>
                  <a:lnTo>
                    <a:pt x="12635992" y="2277364"/>
                  </a:lnTo>
                  <a:lnTo>
                    <a:pt x="0" y="2277364"/>
                  </a:lnTo>
                  <a:lnTo>
                    <a:pt x="0" y="0"/>
                  </a:lnTo>
                  <a:close/>
                </a:path>
              </a:pathLst>
            </a:custGeom>
            <a:blipFill>
              <a:blip r:embed="rId2"/>
              <a:stretch>
                <a:fillRect l="0" t="0" r="0" b="0"/>
              </a:stretch>
            </a:blipFill>
          </p:spPr>
        </p:sp>
      </p:grpSp>
      <p:sp>
        <p:nvSpPr>
          <p:cNvPr name="TextBox 4" id="4"/>
          <p:cNvSpPr txBox="true"/>
          <p:nvPr/>
        </p:nvSpPr>
        <p:spPr>
          <a:xfrm rot="0">
            <a:off x="1310640" y="4517974"/>
            <a:ext cx="7052491" cy="1241527"/>
          </a:xfrm>
          <a:prstGeom prst="rect">
            <a:avLst/>
          </a:prstGeom>
        </p:spPr>
        <p:txBody>
          <a:bodyPr anchor="t" rtlCol="false" tIns="0" lIns="0" bIns="0" rIns="0">
            <a:spAutoFit/>
          </a:bodyPr>
          <a:lstStyle/>
          <a:p>
            <a:pPr algn="l">
              <a:lnSpc>
                <a:spcPts val="9600"/>
              </a:lnSpc>
            </a:pPr>
            <a:r>
              <a:rPr lang="en-US" sz="8000" spc="300">
                <a:solidFill>
                  <a:srgbClr val="37383A"/>
                </a:solidFill>
                <a:latin typeface="Roboto Slab 1"/>
                <a:ea typeface="Roboto Slab 1"/>
                <a:cs typeface="Roboto Slab 1"/>
                <a:sym typeface="Roboto Slab 1"/>
              </a:rPr>
              <a:t>Powered by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27180"/>
            <a:ext cx="18364200" cy="10650488"/>
            <a:chOff x="0" y="0"/>
            <a:chExt cx="25144279" cy="14582658"/>
          </a:xfrm>
        </p:grpSpPr>
        <p:sp>
          <p:nvSpPr>
            <p:cNvPr name="Freeform 3" id="3"/>
            <p:cNvSpPr/>
            <p:nvPr/>
          </p:nvSpPr>
          <p:spPr>
            <a:xfrm flipH="false" flipV="false" rot="0">
              <a:off x="0" y="0"/>
              <a:ext cx="25144279" cy="14582659"/>
            </a:xfrm>
            <a:custGeom>
              <a:avLst/>
              <a:gdLst/>
              <a:ahLst/>
              <a:cxnLst/>
              <a:rect r="r" b="b" t="t" l="l"/>
              <a:pathLst>
                <a:path h="14582659" w="25144279">
                  <a:moveTo>
                    <a:pt x="0" y="0"/>
                  </a:moveTo>
                  <a:lnTo>
                    <a:pt x="25144279" y="0"/>
                  </a:lnTo>
                  <a:lnTo>
                    <a:pt x="25144279" y="14582659"/>
                  </a:lnTo>
                  <a:lnTo>
                    <a:pt x="0" y="14582659"/>
                  </a:lnTo>
                  <a:lnTo>
                    <a:pt x="0" y="0"/>
                  </a:lnTo>
                  <a:close/>
                </a:path>
              </a:pathLst>
            </a:custGeom>
            <a:blipFill>
              <a:blip r:embed="rId2"/>
              <a:stretch>
                <a:fillRect l="0" t="-25634" r="-9536" b="-49"/>
              </a:stretch>
            </a:blipFill>
          </p:spPr>
        </p:sp>
      </p:grpSp>
      <p:grpSp>
        <p:nvGrpSpPr>
          <p:cNvPr name="Group 4" id="4"/>
          <p:cNvGrpSpPr/>
          <p:nvPr/>
        </p:nvGrpSpPr>
        <p:grpSpPr>
          <a:xfrm rot="0">
            <a:off x="1028700" y="1028700"/>
            <a:ext cx="3429000" cy="1090203"/>
            <a:chOff x="0" y="0"/>
            <a:chExt cx="4572000" cy="1453604"/>
          </a:xfrm>
        </p:grpSpPr>
        <p:sp>
          <p:nvSpPr>
            <p:cNvPr name="Freeform 5" id="5" descr="A white background with black text  AI-generated content may be incorrect."/>
            <p:cNvSpPr/>
            <p:nvPr/>
          </p:nvSpPr>
          <p:spPr>
            <a:xfrm flipH="false" flipV="false" rot="0">
              <a:off x="0" y="0"/>
              <a:ext cx="4572000" cy="1453642"/>
            </a:xfrm>
            <a:custGeom>
              <a:avLst/>
              <a:gdLst/>
              <a:ahLst/>
              <a:cxnLst/>
              <a:rect r="r" b="b" t="t" l="l"/>
              <a:pathLst>
                <a:path h="1453642" w="4572000">
                  <a:moveTo>
                    <a:pt x="0" y="0"/>
                  </a:moveTo>
                  <a:lnTo>
                    <a:pt x="4572000" y="0"/>
                  </a:lnTo>
                  <a:lnTo>
                    <a:pt x="4572000" y="1453642"/>
                  </a:lnTo>
                  <a:lnTo>
                    <a:pt x="0" y="1453642"/>
                  </a:lnTo>
                  <a:lnTo>
                    <a:pt x="0" y="0"/>
                  </a:lnTo>
                  <a:close/>
                </a:path>
              </a:pathLst>
            </a:custGeom>
            <a:blipFill>
              <a:blip r:embed="rId3"/>
              <a:stretch>
                <a:fillRect l="0" t="0" r="0" b="2"/>
              </a:stretch>
            </a:blipFill>
          </p:spPr>
        </p:sp>
      </p:grpSp>
      <p:sp>
        <p:nvSpPr>
          <p:cNvPr name="Freeform 6" id="6"/>
          <p:cNvSpPr/>
          <p:nvPr/>
        </p:nvSpPr>
        <p:spPr>
          <a:xfrm flipH="false" flipV="false" rot="-10800000">
            <a:off x="-362958" y="7123418"/>
            <a:ext cx="23416567" cy="3163582"/>
          </a:xfrm>
          <a:custGeom>
            <a:avLst/>
            <a:gdLst/>
            <a:ahLst/>
            <a:cxnLst/>
            <a:rect r="r" b="b" t="t" l="l"/>
            <a:pathLst>
              <a:path h="3163582" w="23416567">
                <a:moveTo>
                  <a:pt x="0" y="0"/>
                </a:moveTo>
                <a:lnTo>
                  <a:pt x="23416567" y="0"/>
                </a:lnTo>
                <a:lnTo>
                  <a:pt x="23416567" y="3163582"/>
                </a:lnTo>
                <a:lnTo>
                  <a:pt x="0" y="3163582"/>
                </a:lnTo>
                <a:lnTo>
                  <a:pt x="0" y="0"/>
                </a:lnTo>
                <a:close/>
              </a:path>
            </a:pathLst>
          </a:custGeom>
          <a:blipFill>
            <a:blip r:embed="rId4">
              <a:alphaModFix amt="82000"/>
            </a:blip>
            <a:stretch>
              <a:fillRect l="0" t="-234046" r="0" b="-41600"/>
            </a:stretch>
          </a:blipFill>
        </p:spPr>
      </p:sp>
      <p:sp>
        <p:nvSpPr>
          <p:cNvPr name="Freeform 7" id="7"/>
          <p:cNvSpPr/>
          <p:nvPr/>
        </p:nvSpPr>
        <p:spPr>
          <a:xfrm flipH="false" flipV="false" rot="0">
            <a:off x="7857098" y="8518292"/>
            <a:ext cx="1453843" cy="740008"/>
          </a:xfrm>
          <a:custGeom>
            <a:avLst/>
            <a:gdLst/>
            <a:ahLst/>
            <a:cxnLst/>
            <a:rect r="r" b="b" t="t" l="l"/>
            <a:pathLst>
              <a:path h="740008" w="1453843">
                <a:moveTo>
                  <a:pt x="0" y="0"/>
                </a:moveTo>
                <a:lnTo>
                  <a:pt x="1453843" y="0"/>
                </a:lnTo>
                <a:lnTo>
                  <a:pt x="1453843" y="740008"/>
                </a:lnTo>
                <a:lnTo>
                  <a:pt x="0" y="740008"/>
                </a:lnTo>
                <a:lnTo>
                  <a:pt x="0" y="0"/>
                </a:lnTo>
                <a:close/>
              </a:path>
            </a:pathLst>
          </a:custGeom>
          <a:blipFill>
            <a:blip r:embed="rId5"/>
            <a:stretch>
              <a:fillRect l="0" t="0" r="0" b="0"/>
            </a:stretch>
          </a:blipFill>
        </p:spPr>
      </p:sp>
      <p:sp>
        <p:nvSpPr>
          <p:cNvPr name="TextBox 8" id="8"/>
          <p:cNvSpPr txBox="true"/>
          <p:nvPr/>
        </p:nvSpPr>
        <p:spPr>
          <a:xfrm rot="0">
            <a:off x="1028700" y="8703487"/>
            <a:ext cx="6828398" cy="506326"/>
          </a:xfrm>
          <a:prstGeom prst="rect">
            <a:avLst/>
          </a:prstGeom>
        </p:spPr>
        <p:txBody>
          <a:bodyPr anchor="t" rtlCol="false" tIns="0" lIns="0" bIns="0" rIns="0">
            <a:spAutoFit/>
          </a:bodyPr>
          <a:lstStyle/>
          <a:p>
            <a:pPr algn="l">
              <a:lnSpc>
                <a:spcPts val="3913"/>
              </a:lnSpc>
            </a:pPr>
            <a:r>
              <a:rPr lang="en-US" sz="3799">
                <a:solidFill>
                  <a:srgbClr val="F8F3EC"/>
                </a:solidFill>
                <a:latin typeface="Roboto Slab 2"/>
                <a:ea typeface="Roboto Slab 2"/>
                <a:cs typeface="Roboto Slab 2"/>
                <a:sym typeface="Roboto Slab 2"/>
              </a:rPr>
              <a:t>The secret I’m glad I shared.</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EECE1"/>
        </a:solidFill>
      </p:bgPr>
    </p:bg>
    <p:spTree>
      <p:nvGrpSpPr>
        <p:cNvPr id="1" name=""/>
        <p:cNvGrpSpPr/>
        <p:nvPr/>
      </p:nvGrpSpPr>
      <p:grpSpPr>
        <a:xfrm>
          <a:off x="0" y="0"/>
          <a:ext cx="0" cy="0"/>
          <a:chOff x="0" y="0"/>
          <a:chExt cx="0" cy="0"/>
        </a:xfrm>
      </p:grpSpPr>
      <p:sp>
        <p:nvSpPr>
          <p:cNvPr name="TextBox 2" id="2"/>
          <p:cNvSpPr txBox="true"/>
          <p:nvPr/>
        </p:nvSpPr>
        <p:spPr>
          <a:xfrm rot="0">
            <a:off x="1062514" y="2192865"/>
            <a:ext cx="13941447" cy="7058025"/>
          </a:xfrm>
          <a:prstGeom prst="rect">
            <a:avLst/>
          </a:prstGeom>
        </p:spPr>
        <p:txBody>
          <a:bodyPr anchor="t" rtlCol="false" tIns="0" lIns="0" bIns="0" rIns="0">
            <a:spAutoFit/>
          </a:bodyPr>
          <a:lstStyle/>
          <a:p>
            <a:pPr algn="l">
              <a:lnSpc>
                <a:spcPts val="2940"/>
              </a:lnSpc>
            </a:pPr>
            <a:r>
              <a:rPr lang="en-US" sz="2450">
                <a:solidFill>
                  <a:srgbClr val="001D35"/>
                </a:solidFill>
                <a:latin typeface="Roboto Slab 1"/>
                <a:ea typeface="Roboto Slab 1"/>
                <a:cs typeface="Roboto Slab 1"/>
                <a:sym typeface="Roboto Slab 1"/>
              </a:rPr>
              <a:t>Dying to Know is a national campaign that encourages people to prepare for the inevitable with purpose, care and a clear sense of legacy.</a:t>
            </a:r>
          </a:p>
          <a:p>
            <a:pPr algn="l">
              <a:lnSpc>
                <a:spcPts val="2940"/>
              </a:lnSpc>
            </a:pPr>
          </a:p>
          <a:p>
            <a:pPr algn="l">
              <a:lnSpc>
                <a:spcPts val="2940"/>
              </a:lnSpc>
            </a:pPr>
            <a:r>
              <a:rPr lang="en-US" sz="2450">
                <a:solidFill>
                  <a:srgbClr val="001D35"/>
                </a:solidFill>
                <a:latin typeface="Roboto Slab 1"/>
                <a:ea typeface="Roboto Slab 1"/>
                <a:cs typeface="Roboto Slab 1"/>
                <a:sym typeface="Roboto Slab 1"/>
              </a:rPr>
              <a:t>In 2026, our campaign Nobody Knows continues to shift the conversation. Because these moments are not formal or planned. They happen in real life. On a road trip. At a BBQ. Between errands. In the small, ordinary moments shared with the people who matter most.</a:t>
            </a:r>
          </a:p>
          <a:p>
            <a:pPr algn="l">
              <a:lnSpc>
                <a:spcPts val="2940"/>
              </a:lnSpc>
            </a:pPr>
          </a:p>
          <a:p>
            <a:pPr algn="l">
              <a:lnSpc>
                <a:spcPts val="2940"/>
              </a:lnSpc>
            </a:pPr>
            <a:r>
              <a:rPr lang="en-US" sz="2450">
                <a:solidFill>
                  <a:srgbClr val="001D35"/>
                </a:solidFill>
                <a:latin typeface="Roboto Slab 1"/>
                <a:ea typeface="Roboto Slab 1"/>
                <a:cs typeface="Roboto Slab 1"/>
                <a:sym typeface="Roboto Slab 1"/>
              </a:rPr>
              <a:t>When things go unsaid, nobody knows what matters to us in the end. That uncertainty can create confusion, stress and missed opportunities for connection.</a:t>
            </a:r>
          </a:p>
          <a:p>
            <a:pPr algn="l">
              <a:lnSpc>
                <a:spcPts val="2940"/>
              </a:lnSpc>
            </a:pPr>
          </a:p>
          <a:p>
            <a:pPr algn="l">
              <a:lnSpc>
                <a:spcPts val="2940"/>
              </a:lnSpc>
            </a:pPr>
            <a:r>
              <a:rPr lang="en-US" sz="2450">
                <a:solidFill>
                  <a:srgbClr val="001D35"/>
                </a:solidFill>
                <a:latin typeface="Roboto Slab 1"/>
                <a:ea typeface="Roboto Slab 1"/>
                <a:cs typeface="Roboto Slab 1"/>
                <a:sym typeface="Roboto Slab 1"/>
              </a:rPr>
              <a:t>The </a:t>
            </a:r>
            <a:r>
              <a:rPr lang="en-US" sz="2450" b="true">
                <a:solidFill>
                  <a:srgbClr val="001D35"/>
                </a:solidFill>
                <a:latin typeface="Roboto Slab 1 Bold"/>
                <a:ea typeface="Roboto Slab 1 Bold"/>
                <a:cs typeface="Roboto Slab 1 Bold"/>
                <a:sym typeface="Roboto Slab 1 Bold"/>
              </a:rPr>
              <a:t>“Secret I’m Glad</a:t>
            </a:r>
            <a:r>
              <a:rPr lang="en-US" sz="2450">
                <a:solidFill>
                  <a:srgbClr val="001D35"/>
                </a:solidFill>
                <a:latin typeface="Roboto Slab 1"/>
                <a:ea typeface="Roboto Slab 1"/>
                <a:cs typeface="Roboto Slab 1"/>
                <a:sym typeface="Roboto Slab 1"/>
              </a:rPr>
              <a:t>” I Shared shines a light on the relief, humour and closeness that comes from saying something out loud before it is too late.</a:t>
            </a:r>
          </a:p>
          <a:p>
            <a:pPr algn="l">
              <a:lnSpc>
                <a:spcPts val="2940"/>
              </a:lnSpc>
            </a:pPr>
          </a:p>
          <a:p>
            <a:pPr algn="l">
              <a:lnSpc>
                <a:spcPts val="2940"/>
              </a:lnSpc>
            </a:pPr>
            <a:r>
              <a:rPr lang="en-US" sz="2450">
                <a:solidFill>
                  <a:srgbClr val="001D35"/>
                </a:solidFill>
                <a:latin typeface="Roboto Slab 1"/>
                <a:ea typeface="Roboto Slab 1"/>
                <a:cs typeface="Roboto Slab 1"/>
                <a:sym typeface="Roboto Slab 1"/>
              </a:rPr>
              <a:t>This year, we are encouraging people to lean into the moments that already exist. To start the conversation in their own way. To create space across generations to share what matters, however it is said.</a:t>
            </a:r>
          </a:p>
          <a:p>
            <a:pPr algn="l">
              <a:lnSpc>
                <a:spcPts val="2940"/>
              </a:lnSpc>
            </a:pPr>
          </a:p>
          <a:p>
            <a:pPr algn="l">
              <a:lnSpc>
                <a:spcPts val="2940"/>
              </a:lnSpc>
            </a:pPr>
            <a:r>
              <a:rPr lang="en-US" sz="2450">
                <a:solidFill>
                  <a:srgbClr val="001D35"/>
                </a:solidFill>
                <a:latin typeface="Roboto Slab 1"/>
                <a:ea typeface="Roboto Slab 1"/>
                <a:cs typeface="Roboto Slab 1"/>
                <a:sym typeface="Roboto Slab 1"/>
              </a:rPr>
              <a:t>Because when we talk about it, we make it easier for everyone.</a:t>
            </a:r>
          </a:p>
          <a:p>
            <a:pPr algn="l">
              <a:lnSpc>
                <a:spcPts val="2940"/>
              </a:lnSpc>
            </a:pPr>
          </a:p>
        </p:txBody>
      </p:sp>
      <p:sp>
        <p:nvSpPr>
          <p:cNvPr name="Freeform 3" id="3"/>
          <p:cNvSpPr/>
          <p:nvPr/>
        </p:nvSpPr>
        <p:spPr>
          <a:xfrm flipH="false" flipV="false" rot="0">
            <a:off x="15306503" y="658309"/>
            <a:ext cx="2514600" cy="1279936"/>
          </a:xfrm>
          <a:custGeom>
            <a:avLst/>
            <a:gdLst/>
            <a:ahLst/>
            <a:cxnLst/>
            <a:rect r="r" b="b" t="t" l="l"/>
            <a:pathLst>
              <a:path h="1279936" w="2514600">
                <a:moveTo>
                  <a:pt x="0" y="0"/>
                </a:moveTo>
                <a:lnTo>
                  <a:pt x="2514600" y="0"/>
                </a:lnTo>
                <a:lnTo>
                  <a:pt x="2514600" y="1279935"/>
                </a:lnTo>
                <a:lnTo>
                  <a:pt x="0" y="1279935"/>
                </a:lnTo>
                <a:lnTo>
                  <a:pt x="0" y="0"/>
                </a:lnTo>
                <a:close/>
              </a:path>
            </a:pathLst>
          </a:custGeom>
          <a:blipFill>
            <a:blip r:embed="rId2"/>
            <a:stretch>
              <a:fillRect l="0" t="0" r="0" b="0"/>
            </a:stretch>
          </a:blipFill>
        </p:spPr>
      </p:sp>
      <p:sp>
        <p:nvSpPr>
          <p:cNvPr name="TextBox 4" id="4"/>
          <p:cNvSpPr txBox="true"/>
          <p:nvPr/>
        </p:nvSpPr>
        <p:spPr>
          <a:xfrm rot="0">
            <a:off x="1015289" y="1059304"/>
            <a:ext cx="13215718" cy="477945"/>
          </a:xfrm>
          <a:prstGeom prst="rect">
            <a:avLst/>
          </a:prstGeom>
        </p:spPr>
        <p:txBody>
          <a:bodyPr anchor="t" rtlCol="false" tIns="0" lIns="0" bIns="0" rIns="0">
            <a:spAutoFit/>
          </a:bodyPr>
          <a:lstStyle/>
          <a:p>
            <a:pPr algn="l">
              <a:lnSpc>
                <a:spcPts val="3719"/>
              </a:lnSpc>
            </a:pPr>
            <a:r>
              <a:rPr lang="en-US" sz="3099" b="true">
                <a:solidFill>
                  <a:srgbClr val="38383A"/>
                </a:solidFill>
                <a:latin typeface="Roboto Slab 1 Bold"/>
                <a:ea typeface="Roboto Slab 1 Bold"/>
                <a:cs typeface="Roboto Slab 1 Bold"/>
                <a:sym typeface="Roboto Slab 1 Bold"/>
              </a:rPr>
              <a:t>We’re not here to whisper about death. We’re here to yell about life.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17357" y="-4920818"/>
            <a:ext cx="19605357" cy="15207818"/>
          </a:xfrm>
          <a:custGeom>
            <a:avLst/>
            <a:gdLst/>
            <a:ahLst/>
            <a:cxnLst/>
            <a:rect r="r" b="b" t="t" l="l"/>
            <a:pathLst>
              <a:path h="15207818" w="19605357">
                <a:moveTo>
                  <a:pt x="0" y="0"/>
                </a:moveTo>
                <a:lnTo>
                  <a:pt x="19605357" y="0"/>
                </a:lnTo>
                <a:lnTo>
                  <a:pt x="19605357" y="15207818"/>
                </a:lnTo>
                <a:lnTo>
                  <a:pt x="0" y="15207818"/>
                </a:lnTo>
                <a:lnTo>
                  <a:pt x="0" y="0"/>
                </a:lnTo>
                <a:close/>
              </a:path>
            </a:pathLst>
          </a:custGeom>
          <a:blipFill>
            <a:blip r:embed="rId2"/>
            <a:stretch>
              <a:fillRect l="-2952" t="-3665" r="-9056" b="0"/>
            </a:stretch>
          </a:blipFill>
        </p:spPr>
      </p:sp>
      <p:sp>
        <p:nvSpPr>
          <p:cNvPr name="Freeform 3" id="3"/>
          <p:cNvSpPr/>
          <p:nvPr/>
        </p:nvSpPr>
        <p:spPr>
          <a:xfrm flipH="false" flipV="false" rot="-10800000">
            <a:off x="-630401" y="7965977"/>
            <a:ext cx="19443130" cy="3163582"/>
          </a:xfrm>
          <a:custGeom>
            <a:avLst/>
            <a:gdLst/>
            <a:ahLst/>
            <a:cxnLst/>
            <a:rect r="r" b="b" t="t" l="l"/>
            <a:pathLst>
              <a:path h="3163582" w="19443130">
                <a:moveTo>
                  <a:pt x="0" y="0"/>
                </a:moveTo>
                <a:lnTo>
                  <a:pt x="19443130" y="0"/>
                </a:lnTo>
                <a:lnTo>
                  <a:pt x="19443130" y="3163582"/>
                </a:lnTo>
                <a:lnTo>
                  <a:pt x="0" y="3163582"/>
                </a:lnTo>
                <a:lnTo>
                  <a:pt x="0" y="0"/>
                </a:lnTo>
                <a:close/>
              </a:path>
            </a:pathLst>
          </a:custGeom>
          <a:blipFill>
            <a:blip r:embed="rId3">
              <a:alphaModFix amt="82000"/>
            </a:blip>
            <a:stretch>
              <a:fillRect l="0" t="-218011" r="-13637" b="-36429"/>
            </a:stretch>
          </a:blipFill>
        </p:spPr>
      </p:sp>
      <p:sp>
        <p:nvSpPr>
          <p:cNvPr name="Freeform 4" id="4"/>
          <p:cNvSpPr/>
          <p:nvPr/>
        </p:nvSpPr>
        <p:spPr>
          <a:xfrm flipH="false" flipV="false" rot="0">
            <a:off x="8588068" y="8518292"/>
            <a:ext cx="1453843" cy="740008"/>
          </a:xfrm>
          <a:custGeom>
            <a:avLst/>
            <a:gdLst/>
            <a:ahLst/>
            <a:cxnLst/>
            <a:rect r="r" b="b" t="t" l="l"/>
            <a:pathLst>
              <a:path h="740008" w="1453843">
                <a:moveTo>
                  <a:pt x="0" y="0"/>
                </a:moveTo>
                <a:lnTo>
                  <a:pt x="1453843" y="0"/>
                </a:lnTo>
                <a:lnTo>
                  <a:pt x="1453843" y="740008"/>
                </a:lnTo>
                <a:lnTo>
                  <a:pt x="0" y="740008"/>
                </a:lnTo>
                <a:lnTo>
                  <a:pt x="0" y="0"/>
                </a:lnTo>
                <a:close/>
              </a:path>
            </a:pathLst>
          </a:custGeom>
          <a:blipFill>
            <a:blip r:embed="rId4"/>
            <a:stretch>
              <a:fillRect l="0" t="0" r="0" b="0"/>
            </a:stretch>
          </a:blipFill>
        </p:spPr>
      </p:sp>
      <p:sp>
        <p:nvSpPr>
          <p:cNvPr name="TextBox 5" id="5"/>
          <p:cNvSpPr txBox="true"/>
          <p:nvPr/>
        </p:nvSpPr>
        <p:spPr>
          <a:xfrm rot="0">
            <a:off x="1759670" y="8703487"/>
            <a:ext cx="6828398" cy="506326"/>
          </a:xfrm>
          <a:prstGeom prst="rect">
            <a:avLst/>
          </a:prstGeom>
        </p:spPr>
        <p:txBody>
          <a:bodyPr anchor="t" rtlCol="false" tIns="0" lIns="0" bIns="0" rIns="0">
            <a:spAutoFit/>
          </a:bodyPr>
          <a:lstStyle/>
          <a:p>
            <a:pPr algn="l">
              <a:lnSpc>
                <a:spcPts val="3913"/>
              </a:lnSpc>
            </a:pPr>
            <a:r>
              <a:rPr lang="en-US" sz="3799">
                <a:solidFill>
                  <a:srgbClr val="F8F3EC"/>
                </a:solidFill>
                <a:latin typeface="Roboto Slab 2"/>
                <a:ea typeface="Roboto Slab 2"/>
                <a:cs typeface="Roboto Slab 2"/>
                <a:sym typeface="Roboto Slab 2"/>
              </a:rPr>
              <a:t>The secret I’m glad I shared.</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EECE1"/>
        </a:solidFill>
      </p:bgPr>
    </p:bg>
    <p:spTree>
      <p:nvGrpSpPr>
        <p:cNvPr id="1" name=""/>
        <p:cNvGrpSpPr/>
        <p:nvPr/>
      </p:nvGrpSpPr>
      <p:grpSpPr>
        <a:xfrm>
          <a:off x="0" y="0"/>
          <a:ext cx="0" cy="0"/>
          <a:chOff x="0" y="0"/>
          <a:chExt cx="0" cy="0"/>
        </a:xfrm>
      </p:grpSpPr>
      <p:sp>
        <p:nvSpPr>
          <p:cNvPr name="TextBox 2" id="2"/>
          <p:cNvSpPr txBox="true"/>
          <p:nvPr/>
        </p:nvSpPr>
        <p:spPr>
          <a:xfrm rot="0">
            <a:off x="1319460" y="2577322"/>
            <a:ext cx="15667977" cy="1293552"/>
          </a:xfrm>
          <a:prstGeom prst="rect">
            <a:avLst/>
          </a:prstGeom>
        </p:spPr>
        <p:txBody>
          <a:bodyPr anchor="t" rtlCol="false" tIns="0" lIns="0" bIns="0" rIns="0">
            <a:spAutoFit/>
          </a:bodyPr>
          <a:lstStyle/>
          <a:p>
            <a:pPr algn="l">
              <a:lnSpc>
                <a:spcPts val="3359"/>
              </a:lnSpc>
            </a:pPr>
            <a:r>
              <a:rPr lang="en-US" sz="2799">
                <a:solidFill>
                  <a:srgbClr val="000000"/>
                </a:solidFill>
                <a:latin typeface="Roboto Slab 1"/>
                <a:ea typeface="Roboto Slab 1"/>
                <a:cs typeface="Roboto Slab 1"/>
                <a:sym typeface="Roboto Slab 1"/>
              </a:rPr>
              <a:t>FONT:</a:t>
            </a:r>
          </a:p>
          <a:p>
            <a:pPr algn="l">
              <a:lnSpc>
                <a:spcPts val="3359"/>
              </a:lnSpc>
            </a:pPr>
          </a:p>
          <a:p>
            <a:pPr algn="l">
              <a:lnSpc>
                <a:spcPts val="3359"/>
              </a:lnSpc>
            </a:pPr>
            <a:r>
              <a:rPr lang="en-US" sz="2799">
                <a:solidFill>
                  <a:srgbClr val="000000"/>
                </a:solidFill>
                <a:latin typeface="Roboto Slab 1"/>
                <a:ea typeface="Roboto Slab 1"/>
                <a:cs typeface="Roboto Slab 1"/>
                <a:sym typeface="Roboto Slab 1"/>
              </a:rPr>
              <a:t>ROBOTO SLAB</a:t>
            </a:r>
          </a:p>
        </p:txBody>
      </p:sp>
      <p:sp>
        <p:nvSpPr>
          <p:cNvPr name="TextBox 3" id="3"/>
          <p:cNvSpPr txBox="true"/>
          <p:nvPr/>
        </p:nvSpPr>
        <p:spPr>
          <a:xfrm rot="0">
            <a:off x="1338348" y="905332"/>
            <a:ext cx="8422681" cy="431778"/>
          </a:xfrm>
          <a:prstGeom prst="rect">
            <a:avLst/>
          </a:prstGeom>
        </p:spPr>
        <p:txBody>
          <a:bodyPr anchor="t" rtlCol="false" tIns="0" lIns="0" bIns="0" rIns="0">
            <a:spAutoFit/>
          </a:bodyPr>
          <a:lstStyle/>
          <a:p>
            <a:pPr algn="l">
              <a:lnSpc>
                <a:spcPts val="3359"/>
              </a:lnSpc>
            </a:pPr>
            <a:r>
              <a:rPr lang="en-US" sz="2799" b="true">
                <a:solidFill>
                  <a:srgbClr val="000000"/>
                </a:solidFill>
                <a:latin typeface="Roboto Slab 1 Bold"/>
                <a:ea typeface="Roboto Slab 1 Bold"/>
                <a:cs typeface="Roboto Slab 1 Bold"/>
                <a:sym typeface="Roboto Slab 1 Bold"/>
              </a:rPr>
              <a:t>HEADING</a:t>
            </a:r>
          </a:p>
        </p:txBody>
      </p:sp>
      <p:sp>
        <p:nvSpPr>
          <p:cNvPr name="Freeform 4" id="4"/>
          <p:cNvSpPr/>
          <p:nvPr/>
        </p:nvSpPr>
        <p:spPr>
          <a:xfrm flipH="false" flipV="false" rot="0">
            <a:off x="15306503" y="658309"/>
            <a:ext cx="2514600" cy="1279936"/>
          </a:xfrm>
          <a:custGeom>
            <a:avLst/>
            <a:gdLst/>
            <a:ahLst/>
            <a:cxnLst/>
            <a:rect r="r" b="b" t="t" l="l"/>
            <a:pathLst>
              <a:path h="1279936" w="2514600">
                <a:moveTo>
                  <a:pt x="0" y="0"/>
                </a:moveTo>
                <a:lnTo>
                  <a:pt x="2514600" y="0"/>
                </a:lnTo>
                <a:lnTo>
                  <a:pt x="2514600" y="1279935"/>
                </a:lnTo>
                <a:lnTo>
                  <a:pt x="0" y="1279935"/>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20518" r="0" b="0"/>
            </a:stretch>
          </a:blipFill>
        </p:spPr>
      </p:sp>
      <p:sp>
        <p:nvSpPr>
          <p:cNvPr name="Freeform 3" id="3"/>
          <p:cNvSpPr/>
          <p:nvPr/>
        </p:nvSpPr>
        <p:spPr>
          <a:xfrm flipH="false" flipV="false" rot="0">
            <a:off x="7857098" y="8518292"/>
            <a:ext cx="1453843" cy="740008"/>
          </a:xfrm>
          <a:custGeom>
            <a:avLst/>
            <a:gdLst/>
            <a:ahLst/>
            <a:cxnLst/>
            <a:rect r="r" b="b" t="t" l="l"/>
            <a:pathLst>
              <a:path h="740008" w="1453843">
                <a:moveTo>
                  <a:pt x="0" y="0"/>
                </a:moveTo>
                <a:lnTo>
                  <a:pt x="1453843" y="0"/>
                </a:lnTo>
                <a:lnTo>
                  <a:pt x="1453843" y="740008"/>
                </a:lnTo>
                <a:lnTo>
                  <a:pt x="0" y="740008"/>
                </a:lnTo>
                <a:lnTo>
                  <a:pt x="0" y="0"/>
                </a:lnTo>
                <a:close/>
              </a:path>
            </a:pathLst>
          </a:custGeom>
          <a:blipFill>
            <a:blip r:embed="rId3"/>
            <a:stretch>
              <a:fillRect l="0" t="0" r="0" b="0"/>
            </a:stretch>
          </a:blipFill>
        </p:spPr>
      </p:sp>
      <p:sp>
        <p:nvSpPr>
          <p:cNvPr name="TextBox 4" id="4"/>
          <p:cNvSpPr txBox="true"/>
          <p:nvPr/>
        </p:nvSpPr>
        <p:spPr>
          <a:xfrm rot="0">
            <a:off x="1028700" y="8703487"/>
            <a:ext cx="6828398" cy="506326"/>
          </a:xfrm>
          <a:prstGeom prst="rect">
            <a:avLst/>
          </a:prstGeom>
        </p:spPr>
        <p:txBody>
          <a:bodyPr anchor="t" rtlCol="false" tIns="0" lIns="0" bIns="0" rIns="0">
            <a:spAutoFit/>
          </a:bodyPr>
          <a:lstStyle/>
          <a:p>
            <a:pPr algn="l">
              <a:lnSpc>
                <a:spcPts val="3913"/>
              </a:lnSpc>
            </a:pPr>
            <a:r>
              <a:rPr lang="en-US" sz="3799">
                <a:solidFill>
                  <a:srgbClr val="F8F3EC"/>
                </a:solidFill>
                <a:latin typeface="Roboto Slab 2"/>
                <a:ea typeface="Roboto Slab 2"/>
                <a:cs typeface="Roboto Slab 2"/>
                <a:sym typeface="Roboto Slab 2"/>
              </a:rPr>
              <a:t>The secret I’m glad I shared.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EECE1"/>
        </a:solidFill>
      </p:bgPr>
    </p:bg>
    <p:spTree>
      <p:nvGrpSpPr>
        <p:cNvPr id="1" name=""/>
        <p:cNvGrpSpPr/>
        <p:nvPr/>
      </p:nvGrpSpPr>
      <p:grpSpPr>
        <a:xfrm>
          <a:off x="0" y="0"/>
          <a:ext cx="0" cy="0"/>
          <a:chOff x="0" y="0"/>
          <a:chExt cx="0" cy="0"/>
        </a:xfrm>
      </p:grpSpPr>
      <p:sp>
        <p:nvSpPr>
          <p:cNvPr name="TextBox 2" id="2"/>
          <p:cNvSpPr txBox="true"/>
          <p:nvPr/>
        </p:nvSpPr>
        <p:spPr>
          <a:xfrm rot="0">
            <a:off x="1319460" y="2577322"/>
            <a:ext cx="15667977" cy="1293552"/>
          </a:xfrm>
          <a:prstGeom prst="rect">
            <a:avLst/>
          </a:prstGeom>
        </p:spPr>
        <p:txBody>
          <a:bodyPr anchor="t" rtlCol="false" tIns="0" lIns="0" bIns="0" rIns="0">
            <a:spAutoFit/>
          </a:bodyPr>
          <a:lstStyle/>
          <a:p>
            <a:pPr algn="l">
              <a:lnSpc>
                <a:spcPts val="3359"/>
              </a:lnSpc>
            </a:pPr>
            <a:r>
              <a:rPr lang="en-US" sz="2799">
                <a:solidFill>
                  <a:srgbClr val="000000"/>
                </a:solidFill>
                <a:latin typeface="Roboto Slab 1"/>
                <a:ea typeface="Roboto Slab 1"/>
                <a:cs typeface="Roboto Slab 1"/>
                <a:sym typeface="Roboto Slab 1"/>
              </a:rPr>
              <a:t>FONT:</a:t>
            </a:r>
          </a:p>
          <a:p>
            <a:pPr algn="l">
              <a:lnSpc>
                <a:spcPts val="3359"/>
              </a:lnSpc>
            </a:pPr>
          </a:p>
          <a:p>
            <a:pPr algn="l">
              <a:lnSpc>
                <a:spcPts val="3359"/>
              </a:lnSpc>
            </a:pPr>
            <a:r>
              <a:rPr lang="en-US" sz="2799">
                <a:solidFill>
                  <a:srgbClr val="000000"/>
                </a:solidFill>
                <a:latin typeface="Roboto Slab 1"/>
                <a:ea typeface="Roboto Slab 1"/>
                <a:cs typeface="Roboto Slab 1"/>
                <a:sym typeface="Roboto Slab 1"/>
              </a:rPr>
              <a:t>ROBOTO SLAB</a:t>
            </a:r>
          </a:p>
        </p:txBody>
      </p:sp>
      <p:sp>
        <p:nvSpPr>
          <p:cNvPr name="TextBox 3" id="3"/>
          <p:cNvSpPr txBox="true"/>
          <p:nvPr/>
        </p:nvSpPr>
        <p:spPr>
          <a:xfrm rot="0">
            <a:off x="1338348" y="905332"/>
            <a:ext cx="8422681" cy="431778"/>
          </a:xfrm>
          <a:prstGeom prst="rect">
            <a:avLst/>
          </a:prstGeom>
        </p:spPr>
        <p:txBody>
          <a:bodyPr anchor="t" rtlCol="false" tIns="0" lIns="0" bIns="0" rIns="0">
            <a:spAutoFit/>
          </a:bodyPr>
          <a:lstStyle/>
          <a:p>
            <a:pPr algn="l">
              <a:lnSpc>
                <a:spcPts val="3359"/>
              </a:lnSpc>
            </a:pPr>
            <a:r>
              <a:rPr lang="en-US" sz="2799">
                <a:solidFill>
                  <a:srgbClr val="000000"/>
                </a:solidFill>
                <a:latin typeface="Roboto Slab 1"/>
                <a:ea typeface="Roboto Slab 1"/>
                <a:cs typeface="Roboto Slab 1"/>
                <a:sym typeface="Roboto Slab 1"/>
              </a:rPr>
              <a:t>HEADING</a:t>
            </a:r>
          </a:p>
        </p:txBody>
      </p:sp>
      <p:sp>
        <p:nvSpPr>
          <p:cNvPr name="Freeform 4" id="4"/>
          <p:cNvSpPr/>
          <p:nvPr/>
        </p:nvSpPr>
        <p:spPr>
          <a:xfrm flipH="false" flipV="false" rot="0">
            <a:off x="15306503" y="658309"/>
            <a:ext cx="2514600" cy="1279936"/>
          </a:xfrm>
          <a:custGeom>
            <a:avLst/>
            <a:gdLst/>
            <a:ahLst/>
            <a:cxnLst/>
            <a:rect r="r" b="b" t="t" l="l"/>
            <a:pathLst>
              <a:path h="1279936" w="2514600">
                <a:moveTo>
                  <a:pt x="0" y="0"/>
                </a:moveTo>
                <a:lnTo>
                  <a:pt x="2514600" y="0"/>
                </a:lnTo>
                <a:lnTo>
                  <a:pt x="2514600" y="1279935"/>
                </a:lnTo>
                <a:lnTo>
                  <a:pt x="0" y="1279935"/>
                </a:lnTo>
                <a:lnTo>
                  <a:pt x="0" y="0"/>
                </a:lnTo>
                <a:close/>
              </a:path>
            </a:pathLst>
          </a:custGeom>
          <a:blipFill>
            <a:blip r:embed="rId2"/>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0418" y="-625707"/>
            <a:ext cx="18568826" cy="11219059"/>
            <a:chOff x="0" y="0"/>
            <a:chExt cx="24758434" cy="14958746"/>
          </a:xfrm>
        </p:grpSpPr>
        <p:sp>
          <p:nvSpPr>
            <p:cNvPr name="Freeform 3" id="3"/>
            <p:cNvSpPr/>
            <p:nvPr/>
          </p:nvSpPr>
          <p:spPr>
            <a:xfrm flipH="false" flipV="false" rot="0">
              <a:off x="0" y="0"/>
              <a:ext cx="24758396" cy="14958695"/>
            </a:xfrm>
            <a:custGeom>
              <a:avLst/>
              <a:gdLst/>
              <a:ahLst/>
              <a:cxnLst/>
              <a:rect r="r" b="b" t="t" l="l"/>
              <a:pathLst>
                <a:path h="14958695" w="24758396">
                  <a:moveTo>
                    <a:pt x="0" y="0"/>
                  </a:moveTo>
                  <a:lnTo>
                    <a:pt x="24758396" y="0"/>
                  </a:lnTo>
                  <a:lnTo>
                    <a:pt x="24758396" y="14958695"/>
                  </a:lnTo>
                  <a:lnTo>
                    <a:pt x="0" y="14958695"/>
                  </a:lnTo>
                  <a:lnTo>
                    <a:pt x="0" y="0"/>
                  </a:lnTo>
                  <a:close/>
                </a:path>
              </a:pathLst>
            </a:custGeom>
            <a:blipFill>
              <a:blip r:embed="rId2"/>
              <a:stretch>
                <a:fillRect l="0" t="-5070" r="0" b="-5070"/>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EECE1"/>
        </a:solidFill>
      </p:bgPr>
    </p:bg>
    <p:spTree>
      <p:nvGrpSpPr>
        <p:cNvPr id="1" name=""/>
        <p:cNvGrpSpPr/>
        <p:nvPr/>
      </p:nvGrpSpPr>
      <p:grpSpPr>
        <a:xfrm>
          <a:off x="0" y="0"/>
          <a:ext cx="0" cy="0"/>
          <a:chOff x="0" y="0"/>
          <a:chExt cx="0" cy="0"/>
        </a:xfrm>
      </p:grpSpPr>
      <p:sp>
        <p:nvSpPr>
          <p:cNvPr name="TextBox 2" id="2"/>
          <p:cNvSpPr txBox="true"/>
          <p:nvPr/>
        </p:nvSpPr>
        <p:spPr>
          <a:xfrm rot="0">
            <a:off x="1319460" y="2577322"/>
            <a:ext cx="15667977" cy="1293552"/>
          </a:xfrm>
          <a:prstGeom prst="rect">
            <a:avLst/>
          </a:prstGeom>
        </p:spPr>
        <p:txBody>
          <a:bodyPr anchor="t" rtlCol="false" tIns="0" lIns="0" bIns="0" rIns="0">
            <a:spAutoFit/>
          </a:bodyPr>
          <a:lstStyle/>
          <a:p>
            <a:pPr algn="l">
              <a:lnSpc>
                <a:spcPts val="3359"/>
              </a:lnSpc>
            </a:pPr>
            <a:r>
              <a:rPr lang="en-US" sz="2799">
                <a:solidFill>
                  <a:srgbClr val="000000"/>
                </a:solidFill>
                <a:latin typeface="Roboto Slab 1"/>
                <a:ea typeface="Roboto Slab 1"/>
                <a:cs typeface="Roboto Slab 1"/>
                <a:sym typeface="Roboto Slab 1"/>
              </a:rPr>
              <a:t>FONT:</a:t>
            </a:r>
          </a:p>
          <a:p>
            <a:pPr algn="l">
              <a:lnSpc>
                <a:spcPts val="3359"/>
              </a:lnSpc>
            </a:pPr>
          </a:p>
          <a:p>
            <a:pPr algn="l">
              <a:lnSpc>
                <a:spcPts val="3359"/>
              </a:lnSpc>
            </a:pPr>
            <a:r>
              <a:rPr lang="en-US" sz="2799">
                <a:solidFill>
                  <a:srgbClr val="000000"/>
                </a:solidFill>
                <a:latin typeface="Roboto Slab 1"/>
                <a:ea typeface="Roboto Slab 1"/>
                <a:cs typeface="Roboto Slab 1"/>
                <a:sym typeface="Roboto Slab 1"/>
              </a:rPr>
              <a:t>ROBOTO SLAB</a:t>
            </a:r>
          </a:p>
        </p:txBody>
      </p:sp>
      <p:sp>
        <p:nvSpPr>
          <p:cNvPr name="TextBox 3" id="3"/>
          <p:cNvSpPr txBox="true"/>
          <p:nvPr/>
        </p:nvSpPr>
        <p:spPr>
          <a:xfrm rot="0">
            <a:off x="1338348" y="905332"/>
            <a:ext cx="8422681" cy="431778"/>
          </a:xfrm>
          <a:prstGeom prst="rect">
            <a:avLst/>
          </a:prstGeom>
        </p:spPr>
        <p:txBody>
          <a:bodyPr anchor="t" rtlCol="false" tIns="0" lIns="0" bIns="0" rIns="0">
            <a:spAutoFit/>
          </a:bodyPr>
          <a:lstStyle/>
          <a:p>
            <a:pPr algn="l">
              <a:lnSpc>
                <a:spcPts val="3359"/>
              </a:lnSpc>
            </a:pPr>
            <a:r>
              <a:rPr lang="en-US" sz="2799">
                <a:solidFill>
                  <a:srgbClr val="000000"/>
                </a:solidFill>
                <a:latin typeface="Roboto Slab 1"/>
                <a:ea typeface="Roboto Slab 1"/>
                <a:cs typeface="Roboto Slab 1"/>
                <a:sym typeface="Roboto Slab 1"/>
              </a:rPr>
              <a:t>HEADING</a:t>
            </a:r>
          </a:p>
        </p:txBody>
      </p:sp>
      <p:sp>
        <p:nvSpPr>
          <p:cNvPr name="Freeform 4" id="4"/>
          <p:cNvSpPr/>
          <p:nvPr/>
        </p:nvSpPr>
        <p:spPr>
          <a:xfrm flipH="false" flipV="false" rot="0">
            <a:off x="15306503" y="658309"/>
            <a:ext cx="2514600" cy="1279936"/>
          </a:xfrm>
          <a:custGeom>
            <a:avLst/>
            <a:gdLst/>
            <a:ahLst/>
            <a:cxnLst/>
            <a:rect r="r" b="b" t="t" l="l"/>
            <a:pathLst>
              <a:path h="1279936" w="2514600">
                <a:moveTo>
                  <a:pt x="0" y="0"/>
                </a:moveTo>
                <a:lnTo>
                  <a:pt x="2514600" y="0"/>
                </a:lnTo>
                <a:lnTo>
                  <a:pt x="2514600" y="1279935"/>
                </a:lnTo>
                <a:lnTo>
                  <a:pt x="0" y="1279935"/>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DAHLfrpSyqw</dc:identifier>
  <dcterms:modified xsi:type="dcterms:W3CDTF">2011-08-01T06:04:30Z</dcterms:modified>
  <cp:revision>1</cp:revision>
  <dc:title>DTK PP SLIDES 2026</dc:title>
</cp:coreProperties>
</file>